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9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35" r:id="rId9"/>
    <p:sldId id="304" r:id="rId10"/>
    <p:sldId id="305" r:id="rId11"/>
    <p:sldId id="310" r:id="rId12"/>
    <p:sldId id="307" r:id="rId13"/>
    <p:sldId id="331" r:id="rId14"/>
    <p:sldId id="334" r:id="rId15"/>
    <p:sldId id="308" r:id="rId16"/>
    <p:sldId id="309" r:id="rId17"/>
    <p:sldId id="332" r:id="rId18"/>
    <p:sldId id="333" r:id="rId19"/>
    <p:sldId id="311" r:id="rId20"/>
    <p:sldId id="312" r:id="rId21"/>
    <p:sldId id="316" r:id="rId22"/>
    <p:sldId id="317" r:id="rId23"/>
    <p:sldId id="326" r:id="rId24"/>
    <p:sldId id="328" r:id="rId25"/>
    <p:sldId id="318" r:id="rId26"/>
    <p:sldId id="319" r:id="rId27"/>
    <p:sldId id="302" r:id="rId28"/>
    <p:sldId id="320" r:id="rId29"/>
    <p:sldId id="313" r:id="rId30"/>
    <p:sldId id="321" r:id="rId31"/>
    <p:sldId id="322" r:id="rId32"/>
    <p:sldId id="314" r:id="rId33"/>
    <p:sldId id="315" r:id="rId34"/>
    <p:sldId id="323" r:id="rId35"/>
    <p:sldId id="264" r:id="rId36"/>
    <p:sldId id="268" r:id="rId37"/>
    <p:sldId id="269" r:id="rId38"/>
    <p:sldId id="275" r:id="rId39"/>
    <p:sldId id="276" r:id="rId40"/>
    <p:sldId id="277" r:id="rId41"/>
    <p:sldId id="298" r:id="rId42"/>
    <p:sldId id="297" r:id="rId43"/>
    <p:sldId id="324" r:id="rId44"/>
    <p:sldId id="329" r:id="rId45"/>
    <p:sldId id="295" r:id="rId46"/>
    <p:sldId id="325" r:id="rId47"/>
    <p:sldId id="330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>
      <p:cViewPr varScale="1">
        <p:scale>
          <a:sx n="110" d="100"/>
          <a:sy n="110" d="100"/>
        </p:scale>
        <p:origin x="9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49C24B-FBB0-414D-9403-747E85948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4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70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70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705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06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A17A83-110E-0543-B585-34A424AEF5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88AD-59EC-8041-9008-EC712F874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94630-AA1F-3949-A0C3-428E5DA82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7685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CA551-D108-3847-9E82-37EC94943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ABB6-3F06-0446-8961-C1799AC9E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55FB9-F918-6643-BEB6-E3489E595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59B5C-440B-E848-858E-69D49AF4F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95721-7012-AE48-A6CE-B26F6E9B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83C04-717E-FD41-BC27-0E10AD835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9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C12D-795C-864F-A973-775E61550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0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3D6-B715-8145-85ED-70F70150F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60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2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60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60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60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1DB55BF-251F-5D47-A021-E2DEC354880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32113" y="4770438"/>
            <a:ext cx="28908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3" descr="DSCN036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6222" y="657411"/>
            <a:ext cx="4958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Off-Airport Landings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371600" y="5105400"/>
            <a:ext cx="6400800" cy="762000"/>
          </a:xfrm>
        </p:spPr>
        <p:txBody>
          <a:bodyPr/>
          <a:lstStyle/>
          <a:p>
            <a:r>
              <a:rPr lang="en-US" sz="1400" dirty="0" smtClean="0"/>
              <a:t>Thanks to Tim Wells for developing this presentation and making it available to the soaring </a:t>
            </a:r>
            <a:r>
              <a:rPr lang="en-US" sz="1400" dirty="0" smtClean="0"/>
              <a:t>community</a:t>
            </a:r>
          </a:p>
          <a:p>
            <a:r>
              <a:rPr lang="en-US" sz="1400" dirty="0" smtClean="0"/>
              <a:t>Additional photos by Wally Berry,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749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can Land Outs Occur?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Another airport</a:t>
            </a:r>
          </a:p>
          <a:p>
            <a:r>
              <a:rPr lang="en-US"/>
              <a:t>Farmer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field</a:t>
            </a:r>
          </a:p>
          <a:p>
            <a:r>
              <a:rPr lang="en-US"/>
              <a:t>Lawn next to a girl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school</a:t>
            </a:r>
          </a:p>
          <a:p>
            <a:r>
              <a:rPr lang="en-US"/>
              <a:t>Road</a:t>
            </a:r>
          </a:p>
          <a:p>
            <a:r>
              <a:rPr lang="en-US"/>
              <a:t>Lake</a:t>
            </a:r>
          </a:p>
          <a:p>
            <a:r>
              <a:rPr lang="en-US"/>
              <a:t>Trees</a:t>
            </a:r>
          </a:p>
          <a:p>
            <a:r>
              <a:rPr lang="en-US"/>
              <a:t>Island in a river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Skills Required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Situational Awareness</a:t>
            </a:r>
          </a:p>
          <a:p>
            <a:pPr lvl="1"/>
            <a:r>
              <a:rPr lang="en-US"/>
              <a:t>Landing Options (varies with altitude)</a:t>
            </a:r>
          </a:p>
          <a:p>
            <a:pPr lvl="1"/>
            <a:r>
              <a:rPr lang="en-US"/>
              <a:t>Field Selection</a:t>
            </a:r>
          </a:p>
          <a:p>
            <a:r>
              <a:rPr lang="en-US"/>
              <a:t>Precision Landings</a:t>
            </a:r>
          </a:p>
          <a:p>
            <a:r>
              <a:rPr lang="en-US"/>
              <a:t>Airspeed Control</a:t>
            </a:r>
          </a:p>
          <a:p>
            <a:r>
              <a:rPr lang="en-US"/>
              <a:t>Situational Awareness</a:t>
            </a:r>
          </a:p>
          <a:p>
            <a:pPr lvl="1"/>
            <a:r>
              <a:rPr lang="en-US"/>
              <a:t>Thinking ahead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Test Will Follow This Presentation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/>
              <a:t>Your first (or next) off field landing!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Points and Situational Awareness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Aware of lift conditions around you, ahead, and behind.</a:t>
            </a:r>
          </a:p>
          <a:p>
            <a:pPr lvl="1"/>
            <a:r>
              <a:rPr lang="en-US" dirty="0" smtClean="0"/>
              <a:t>Is the day getting stronger, weakening, potential storms building?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Pay attention to terrain. Know where </a:t>
            </a:r>
            <a:r>
              <a:rPr lang="en-US" dirty="0" err="1" smtClean="0"/>
              <a:t>landable</a:t>
            </a:r>
            <a:r>
              <a:rPr lang="en-US" dirty="0" smtClean="0"/>
              <a:t> airports and fields are (around you, ahead, AND behind!)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Points and Situational Awareness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Rules of thumb:</a:t>
            </a:r>
          </a:p>
          <a:p>
            <a:pPr lvl="1"/>
            <a:r>
              <a:rPr lang="en-US" dirty="0" smtClean="0"/>
              <a:t>3000 </a:t>
            </a:r>
            <a:r>
              <a:rPr lang="en-US" dirty="0" err="1" smtClean="0"/>
              <a:t>agl</a:t>
            </a:r>
            <a:r>
              <a:rPr lang="en-US" dirty="0" smtClean="0"/>
              <a:t> and above</a:t>
            </a:r>
          </a:p>
          <a:p>
            <a:pPr lvl="2"/>
            <a:r>
              <a:rPr lang="en-US" smtClean="0"/>
              <a:t>Keep</a:t>
            </a:r>
            <a:endParaRPr lang="en-US" dirty="0" smtClean="0"/>
          </a:p>
          <a:p>
            <a:pPr lvl="1"/>
            <a:r>
              <a:rPr lang="en-US" dirty="0" smtClean="0"/>
              <a:t>3000 </a:t>
            </a:r>
            <a:r>
              <a:rPr lang="en-US" dirty="0" err="1" smtClean="0"/>
              <a:t>agl</a:t>
            </a:r>
            <a:r>
              <a:rPr lang="en-US" dirty="0" smtClean="0"/>
              <a:t> down to 2000 </a:t>
            </a:r>
            <a:r>
              <a:rPr lang="en-US" dirty="0" err="1" smtClean="0"/>
              <a:t>agl</a:t>
            </a:r>
            <a:endParaRPr lang="en-US" dirty="0" smtClean="0"/>
          </a:p>
          <a:p>
            <a:pPr lvl="2"/>
            <a:r>
              <a:rPr lang="en-US" dirty="0" smtClean="0"/>
              <a:t>Have potential landing areas identified (frequently ask yourself “Where would I land if I had to land now?).</a:t>
            </a:r>
          </a:p>
          <a:p>
            <a:pPr lvl="1"/>
            <a:r>
              <a:rPr lang="en-US" dirty="0" smtClean="0"/>
              <a:t>2000 </a:t>
            </a:r>
            <a:r>
              <a:rPr lang="en-US" dirty="0" err="1" smtClean="0"/>
              <a:t>agl</a:t>
            </a:r>
            <a:r>
              <a:rPr lang="en-US" dirty="0" smtClean="0"/>
              <a:t> down to 1000 </a:t>
            </a:r>
            <a:r>
              <a:rPr lang="en-US" dirty="0" err="1" smtClean="0"/>
              <a:t>agl</a:t>
            </a:r>
            <a:endParaRPr lang="en-US" dirty="0" smtClean="0"/>
          </a:p>
          <a:p>
            <a:pPr lvl="2"/>
            <a:r>
              <a:rPr lang="en-US" dirty="0" smtClean="0"/>
              <a:t>Have best landing site(s) picked out. Continue to search for lift but stay within gliding range of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Hazards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Wires</a:t>
            </a:r>
          </a:p>
          <a:p>
            <a:r>
              <a:rPr lang="en-US"/>
              <a:t>Slopes</a:t>
            </a:r>
          </a:p>
          <a:p>
            <a:r>
              <a:rPr lang="en-US"/>
              <a:t>Fences</a:t>
            </a:r>
          </a:p>
          <a:p>
            <a:r>
              <a:rPr lang="en-US"/>
              <a:t>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Hazards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Rough terrain</a:t>
            </a:r>
          </a:p>
          <a:p>
            <a:r>
              <a:rPr lang="en-US"/>
              <a:t>Ditches, roads</a:t>
            </a:r>
          </a:p>
          <a:p>
            <a:r>
              <a:rPr lang="en-US"/>
              <a:t>Field too small</a:t>
            </a:r>
          </a:p>
          <a:p>
            <a:r>
              <a:rPr lang="en-US"/>
              <a:t>Wind</a:t>
            </a:r>
          </a:p>
          <a:p>
            <a:r>
              <a:rPr lang="en-US"/>
              <a:t>Difficult Approach</a:t>
            </a:r>
          </a:p>
          <a:p>
            <a:r>
              <a:rPr lang="en-US"/>
              <a:t>Narrow Runway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Hazards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Wires</a:t>
            </a:r>
          </a:p>
          <a:p>
            <a:r>
              <a:rPr lang="en-US"/>
              <a:t>Slopes</a:t>
            </a:r>
          </a:p>
          <a:p>
            <a:r>
              <a:rPr lang="en-US"/>
              <a:t>Fences</a:t>
            </a:r>
          </a:p>
          <a:p>
            <a:r>
              <a:rPr lang="en-US"/>
              <a:t>Wires</a:t>
            </a:r>
          </a:p>
        </p:txBody>
      </p:sp>
    </p:spTree>
    <p:extLst>
      <p:ext uri="{BB962C8B-B14F-4D97-AF65-F5344CB8AC3E}">
        <p14:creationId xmlns:p14="http://schemas.microsoft.com/office/powerpoint/2010/main" val="23701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Hazards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Wires</a:t>
            </a:r>
          </a:p>
          <a:p>
            <a:r>
              <a:rPr lang="en-US"/>
              <a:t>Slopes</a:t>
            </a:r>
          </a:p>
          <a:p>
            <a:r>
              <a:rPr lang="en-US"/>
              <a:t>Fences</a:t>
            </a:r>
          </a:p>
          <a:p>
            <a:r>
              <a:rPr lang="en-US"/>
              <a:t>Wires</a:t>
            </a:r>
          </a:p>
        </p:txBody>
      </p:sp>
    </p:spTree>
    <p:extLst>
      <p:ext uri="{BB962C8B-B14F-4D97-AF65-F5344CB8AC3E}">
        <p14:creationId xmlns:p14="http://schemas.microsoft.com/office/powerpoint/2010/main" val="16900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Selection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Altitude High</a:t>
            </a:r>
          </a:p>
          <a:p>
            <a:pPr lvl="1"/>
            <a:r>
              <a:rPr lang="en-US"/>
              <a:t>General landable terrain awareness</a:t>
            </a:r>
          </a:p>
          <a:p>
            <a:pPr lvl="1"/>
            <a:r>
              <a:rPr lang="en-US"/>
              <a:t>Airports in GPS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32113" y="4770438"/>
            <a:ext cx="28908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3" descr="DSCN036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359" y="134470"/>
            <a:ext cx="3108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Waverly Hall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8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Selection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 Altitude</a:t>
            </a:r>
          </a:p>
          <a:p>
            <a:pPr lvl="1"/>
            <a:r>
              <a:rPr lang="en-US"/>
              <a:t>Airport (maybe)</a:t>
            </a:r>
          </a:p>
          <a:p>
            <a:pPr lvl="1"/>
            <a:r>
              <a:rPr lang="en-US"/>
              <a:t>Wires</a:t>
            </a:r>
          </a:p>
          <a:p>
            <a:pPr lvl="1"/>
            <a:r>
              <a:rPr lang="en-US"/>
              <a:t>Wind/Slope</a:t>
            </a:r>
          </a:p>
          <a:p>
            <a:pPr lvl="1"/>
            <a:r>
              <a:rPr lang="en-US"/>
              <a:t>Field Size</a:t>
            </a:r>
          </a:p>
          <a:p>
            <a:pPr lvl="1"/>
            <a:r>
              <a:rPr lang="en-US"/>
              <a:t>Surface/crops</a:t>
            </a:r>
          </a:p>
          <a:p>
            <a:pPr lvl="1"/>
            <a:r>
              <a:rPr lang="en-US"/>
              <a:t>Approach</a:t>
            </a:r>
          </a:p>
          <a:p>
            <a:pPr lvl="1"/>
            <a:r>
              <a:rPr lang="en-US"/>
              <a:t>Ease of retrieve (least important)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Selection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Wires (invisible from above!)</a:t>
            </a:r>
          </a:p>
          <a:p>
            <a:pPr lvl="1"/>
            <a:r>
              <a:rPr lang="en-US"/>
              <a:t>Between two poles</a:t>
            </a:r>
          </a:p>
          <a:p>
            <a:pPr lvl="1"/>
            <a:r>
              <a:rPr lang="en-US"/>
              <a:t>Between a pole and trees</a:t>
            </a:r>
          </a:p>
          <a:p>
            <a:pPr lvl="1"/>
            <a:r>
              <a:rPr lang="en-US"/>
              <a:t>Between a road and a house</a:t>
            </a:r>
          </a:p>
          <a:p>
            <a:pPr lvl="1"/>
            <a:r>
              <a:rPr lang="en-US"/>
              <a:t>Above or along any road</a:t>
            </a:r>
          </a:p>
          <a:p>
            <a:pPr lvl="1"/>
            <a:r>
              <a:rPr lang="en-US"/>
              <a:t>Going to any kind of building</a:t>
            </a:r>
          </a:p>
          <a:p>
            <a:pPr lvl="1"/>
            <a:r>
              <a:rPr lang="en-US"/>
              <a:t>Anywhere crossing a narrow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Selection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Sloped Field</a:t>
            </a:r>
          </a:p>
          <a:p>
            <a:pPr lvl="1"/>
            <a:r>
              <a:rPr lang="en-US"/>
              <a:t>Always land up hill, regardless of wind</a:t>
            </a:r>
          </a:p>
          <a:p>
            <a:pPr lvl="1"/>
            <a:r>
              <a:rPr lang="en-US"/>
              <a:t>Slope only visible when viewed from 90 degrees to landing direction</a:t>
            </a:r>
          </a:p>
          <a:p>
            <a:pPr lvl="1"/>
            <a:r>
              <a:rPr lang="en-US"/>
              <a:t>Landing up hill, carry extra speed, close spoilers in flare</a:t>
            </a:r>
          </a:p>
          <a:p>
            <a:pPr lvl="1"/>
            <a:r>
              <a:rPr lang="en-US"/>
              <a:t>Turn 90 degrees at end of rollout so glider won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roll backwards down the hill</a:t>
            </a:r>
          </a:p>
          <a:p>
            <a:pPr lvl="1"/>
            <a:r>
              <a:rPr lang="en-US"/>
              <a:t>Landing across a slope not recommended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060717_184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800" y="0"/>
            <a:ext cx="128016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Selection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Wind Direction</a:t>
            </a:r>
          </a:p>
          <a:p>
            <a:pPr lvl="1"/>
            <a:r>
              <a:rPr lang="en-US"/>
              <a:t>GPS, smoke, lake surface, cloud shadows, waves in tall grass or crops</a:t>
            </a:r>
          </a:p>
          <a:p>
            <a:pPr lvl="1"/>
            <a:r>
              <a:rPr lang="en-US"/>
              <a:t>Parallel to narrow valley between two ridges</a:t>
            </a:r>
          </a:p>
          <a:p>
            <a:pPr lvl="1"/>
            <a:r>
              <a:rPr lang="en-US"/>
              <a:t>If you are not sure, probably 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matter</a:t>
            </a:r>
          </a:p>
          <a:p>
            <a:r>
              <a:rPr lang="en-US"/>
              <a:t>Always land into the wind (unless)</a:t>
            </a:r>
          </a:p>
          <a:p>
            <a:pPr lvl="1"/>
            <a:r>
              <a:rPr lang="en-US"/>
              <a:t>Light winds, difficult approach down wind end</a:t>
            </a:r>
          </a:p>
          <a:p>
            <a:pPr lvl="1"/>
            <a:r>
              <a:rPr lang="en-US"/>
              <a:t>Sloped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Selection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Surface/Crops</a:t>
            </a:r>
          </a:p>
          <a:p>
            <a:pPr lvl="1"/>
            <a:r>
              <a:rPr lang="en-US" sz="2400"/>
              <a:t>Freshly mowed hayfield best (no hay bales)</a:t>
            </a:r>
          </a:p>
          <a:p>
            <a:pPr lvl="1"/>
            <a:r>
              <a:rPr lang="en-US" sz="2400"/>
              <a:t>Low crops (alfalfa) OK</a:t>
            </a:r>
          </a:p>
          <a:p>
            <a:pPr lvl="1"/>
            <a:r>
              <a:rPr lang="en-US" sz="2400"/>
              <a:t>Freshly cultivated fields OK, but ground roll will be short.  Look out for rocks.</a:t>
            </a:r>
          </a:p>
          <a:p>
            <a:pPr lvl="1"/>
            <a:r>
              <a:rPr lang="en-US" sz="2400"/>
              <a:t>Avoid plowed fields if possible</a:t>
            </a:r>
          </a:p>
          <a:p>
            <a:pPr lvl="1"/>
            <a:r>
              <a:rPr lang="en-US" sz="2400"/>
              <a:t>Avoid high crops, especially corn (if only option, flare and touch down at top of crop.</a:t>
            </a:r>
          </a:p>
          <a:p>
            <a:pPr lvl="1"/>
            <a:r>
              <a:rPr lang="en-US" sz="2400"/>
              <a:t>Avoid pastures (rocks, animals)</a:t>
            </a:r>
          </a:p>
          <a:p>
            <a:pPr lvl="1"/>
            <a:r>
              <a:rPr lang="en-US" sz="2400"/>
              <a:t>Discontinuities, wet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SCF385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Selection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Do not rely on small private airports you have not personally inspected or someone you trust has not recommended</a:t>
            </a:r>
          </a:p>
          <a:p>
            <a:pPr>
              <a:lnSpc>
                <a:spcPct val="80000"/>
              </a:lnSpc>
            </a:pPr>
            <a:r>
              <a:rPr lang="en-US" sz="2800"/>
              <a:t>Assumption: GPS says there is an airport you can reach at 500 feet agl.</a:t>
            </a:r>
          </a:p>
          <a:p>
            <a:pPr>
              <a:lnSpc>
                <a:spcPct val="80000"/>
              </a:lnSpc>
            </a:pPr>
            <a:r>
              <a:rPr lang="en-US" sz="2800"/>
              <a:t>Reality: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Airport closed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Runway too narrow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Runway lights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Owner hasn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mowed the field all year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GPS says it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there, but I can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find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Outlanding Procedure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Select several options by 2000 feet agl, radio off</a:t>
            </a:r>
          </a:p>
          <a:p>
            <a:r>
              <a:rPr lang="en-US" sz="2800"/>
              <a:t>Select best field by 1200 feet agl</a:t>
            </a:r>
          </a:p>
          <a:p>
            <a:r>
              <a:rPr lang="en-US" sz="2800"/>
              <a:t>Gear down,</a:t>
            </a:r>
          </a:p>
          <a:p>
            <a:r>
              <a:rPr lang="en-US" sz="2800"/>
              <a:t>Fly full pattern at correct airspeed</a:t>
            </a:r>
          </a:p>
          <a:p>
            <a:r>
              <a:rPr lang="en-US" sz="2800"/>
              <a:t>Use downwind to inspect field for rocks, holes, ditches, etc.</a:t>
            </a:r>
          </a:p>
          <a:p>
            <a:r>
              <a:rPr lang="en-US" sz="2800"/>
              <a:t>Plan to touch down well into field</a:t>
            </a:r>
          </a:p>
          <a:p>
            <a:r>
              <a:rPr lang="en-US" sz="2800"/>
              <a:t>If too high, use reverse pattern (never 360)</a:t>
            </a:r>
          </a:p>
          <a:p>
            <a:pPr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32113" y="4770438"/>
            <a:ext cx="28908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1" descr="DSCN03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Outlanding Procedure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NEVER change your mind once committed to the pattern</a:t>
            </a:r>
          </a:p>
          <a:p>
            <a:r>
              <a:rPr lang="en-US"/>
              <a:t>If winds greater than 15 kts, expect turbulence</a:t>
            </a:r>
          </a:p>
          <a:p>
            <a:r>
              <a:rPr lang="en-US"/>
              <a:t>Touch down with minimum energy</a:t>
            </a:r>
          </a:p>
          <a:p>
            <a:r>
              <a:rPr lang="en-US"/>
              <a:t>But, watch out for wind shear</a:t>
            </a:r>
          </a:p>
          <a:p>
            <a:r>
              <a:rPr lang="en-US"/>
              <a:t>Stop as quickly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Outlanding Procedure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flexible</a:t>
            </a:r>
          </a:p>
          <a:p>
            <a:pPr lvl="1"/>
            <a:r>
              <a:rPr lang="en-US"/>
              <a:t>Short field? Land on diagonal</a:t>
            </a:r>
          </a:p>
          <a:p>
            <a:pPr lvl="1"/>
            <a:r>
              <a:rPr lang="en-US"/>
              <a:t>Rolling surface? If possible land on a crest</a:t>
            </a:r>
          </a:p>
          <a:p>
            <a:pPr lvl="1"/>
            <a:r>
              <a:rPr lang="en-US"/>
              <a:t>High trees on approach, but not for the adjacent field, which is unsuitable for landing? Fly around the trees and then line up for your chosen field on a diagonal.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Landing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Move glider clear so others can land</a:t>
            </a:r>
          </a:p>
          <a:p>
            <a:pPr>
              <a:lnSpc>
                <a:spcPct val="80000"/>
              </a:lnSpc>
            </a:pPr>
            <a:r>
              <a:rPr lang="en-US" sz="2800"/>
              <a:t>Relations with landowner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If possible, contact landowner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Apologies, thanks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No matter what, be polite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be too quick to offer payment for crop damage, but be agreeable to a reasonable payment</a:t>
            </a:r>
          </a:p>
          <a:p>
            <a:pPr>
              <a:lnSpc>
                <a:spcPct val="80000"/>
              </a:lnSpc>
            </a:pPr>
            <a:r>
              <a:rPr lang="en-US" sz="2800"/>
              <a:t>Dealing with the curious public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let them cause further crop damage</a:t>
            </a:r>
          </a:p>
          <a:p>
            <a:pPr>
              <a:lnSpc>
                <a:spcPct val="80000"/>
              </a:lnSpc>
            </a:pPr>
            <a:r>
              <a:rPr lang="en-US" sz="2800"/>
              <a:t>Retrieve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Write down lat/long and clear retrieve directions before calling retrieve office!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 at Home Gliderport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Precision Landings (touchdown point and stopping point)</a:t>
            </a:r>
          </a:p>
          <a:p>
            <a:r>
              <a:rPr lang="en-US"/>
              <a:t>Minimum energy touchdowns</a:t>
            </a:r>
          </a:p>
          <a:p>
            <a:r>
              <a:rPr lang="en-US"/>
              <a:t>Landing without reference to altimeter (cover it up)</a:t>
            </a:r>
          </a:p>
          <a:p>
            <a:r>
              <a:rPr lang="en-US"/>
              <a:t>Varied IP altitudes</a:t>
            </a:r>
          </a:p>
          <a:p>
            <a:r>
              <a:rPr lang="en-US"/>
              <a:t>Experience with different wind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 when not flying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driving, look at fields, wires, crops, approaches,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Staying in range of landable fields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of GPS &amp; glide computer</a:t>
            </a:r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Airport hopping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Just because an airport is in the database….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Flatland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Outlandings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evaluate a field from the air</a:t>
            </a:r>
          </a:p>
          <a:p>
            <a:r>
              <a:rPr lang="en-US"/>
              <a:t>The field that protects you is in view</a:t>
            </a:r>
          </a:p>
          <a:p>
            <a:r>
              <a:rPr lang="en-US"/>
              <a:t>Getting to it is simple &amp; obvious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Mountain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Outlandings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must know the individual field</a:t>
            </a:r>
          </a:p>
          <a:p>
            <a:r>
              <a:rPr lang="en-US"/>
              <a:t>Scouting may be necessary</a:t>
            </a:r>
          </a:p>
          <a:p>
            <a:r>
              <a:rPr lang="en-US"/>
              <a:t>Field may not be visible until nearby</a:t>
            </a:r>
          </a:p>
          <a:p>
            <a:r>
              <a:rPr lang="en-US"/>
              <a:t>Path to the field may not be direct or obvious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areas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Pastures</a:t>
            </a:r>
          </a:p>
          <a:p>
            <a:r>
              <a:rPr lang="en-US"/>
              <a:t>Clear Cuts</a:t>
            </a:r>
          </a:p>
          <a:p>
            <a:r>
              <a:rPr lang="en-US"/>
              <a:t>Roads</a:t>
            </a:r>
          </a:p>
          <a:p>
            <a:r>
              <a:rPr lang="en-US"/>
              <a:t>Parks &amp; recreational fields</a:t>
            </a:r>
          </a:p>
          <a:p>
            <a:r>
              <a:rPr lang="en-US"/>
              <a:t>Golf courses</a:t>
            </a:r>
          </a:p>
          <a:p>
            <a:r>
              <a:rPr lang="en-US"/>
              <a:t>Parking 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Crashable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areas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Trees</a:t>
            </a:r>
          </a:p>
          <a:p>
            <a:r>
              <a:rPr lang="en-US"/>
              <a:t>Water</a:t>
            </a:r>
          </a:p>
          <a:p>
            <a:r>
              <a:rPr lang="en-US"/>
              <a:t>Sagebrush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32113" y="4770438"/>
            <a:ext cx="28908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" name="Picture 2" descr="IMG_017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"/>
          <a:stretch/>
        </p:blipFill>
        <p:spPr>
          <a:xfrm>
            <a:off x="-25400" y="0"/>
            <a:ext cx="9169400" cy="5733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7958" y="478117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</a:rPr>
              <a:t>Chilhowee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38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Do It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areas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Gravel pit</a:t>
            </a:r>
          </a:p>
          <a:p>
            <a:r>
              <a:rPr lang="en-US"/>
              <a:t>Graveyard</a:t>
            </a:r>
          </a:p>
          <a:p>
            <a:r>
              <a:rPr lang="en-US"/>
              <a:t>Orchard</a:t>
            </a:r>
          </a:p>
          <a:p>
            <a:r>
              <a:rPr lang="en-US"/>
              <a:t>Grape Vineyard</a:t>
            </a:r>
          </a:p>
          <a:p>
            <a:r>
              <a:rPr lang="en-US"/>
              <a:t>Inhabited area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Minimum safe field size – it depends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Approaches, obstacles</a:t>
            </a:r>
          </a:p>
          <a:p>
            <a:r>
              <a:rPr lang="en-US"/>
              <a:t>Altitude</a:t>
            </a:r>
          </a:p>
          <a:p>
            <a:r>
              <a:rPr lang="en-US"/>
              <a:t>Wind</a:t>
            </a:r>
          </a:p>
          <a:p>
            <a:r>
              <a:rPr lang="en-US"/>
              <a:t>Glider</a:t>
            </a:r>
          </a:p>
          <a:p>
            <a:r>
              <a:rPr lang="en-US"/>
              <a:t>Surface</a:t>
            </a:r>
          </a:p>
          <a:p>
            <a:r>
              <a:rPr lang="en-US"/>
              <a:t>Pilot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skill &amp; precision</a:t>
            </a:r>
          </a:p>
          <a:p>
            <a:r>
              <a:rPr lang="en-US"/>
              <a:t>Ground loop, if necessary (stick forward)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size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Narrow looks long – long looks narrow</a:t>
            </a:r>
          </a:p>
          <a:p>
            <a:r>
              <a:rPr lang="en-US"/>
              <a:t>Wide looks short – short looks wide</a:t>
            </a:r>
          </a:p>
          <a:p>
            <a:r>
              <a:rPr lang="en-US"/>
              <a:t>Must have some idea about local fields</a:t>
            </a:r>
          </a:p>
          <a:p>
            <a:r>
              <a:rPr lang="en-US"/>
              <a:t>Relative size of trees, power poles, buildings,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Saves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believe all the stories about 200 foot saves</a:t>
            </a:r>
          </a:p>
          <a:p>
            <a:pPr>
              <a:lnSpc>
                <a:spcPct val="90000"/>
              </a:lnSpc>
            </a:pPr>
            <a:r>
              <a:rPr lang="en-US" sz="2400"/>
              <a:t>Radio off</a:t>
            </a:r>
          </a:p>
          <a:p>
            <a:pPr>
              <a:lnSpc>
                <a:spcPct val="90000"/>
              </a:lnSpc>
            </a:pPr>
            <a:r>
              <a:rPr lang="en-US" sz="2400"/>
              <a:t>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circle unless you can afford to lose 200 feet</a:t>
            </a:r>
          </a:p>
          <a:p>
            <a:pPr>
              <a:lnSpc>
                <a:spcPct val="90000"/>
              </a:lnSpc>
            </a:pPr>
            <a:r>
              <a:rPr lang="en-US" sz="2400"/>
              <a:t>Low thermaling: coordinated turns plus 5-10 kts extra airspeed</a:t>
            </a:r>
          </a:p>
          <a:p>
            <a:pPr>
              <a:lnSpc>
                <a:spcPct val="90000"/>
              </a:lnSpc>
            </a:pPr>
            <a:r>
              <a:rPr lang="en-US" sz="2400"/>
              <a:t>Steeper banks better than shallow</a:t>
            </a:r>
          </a:p>
          <a:p>
            <a:pPr>
              <a:lnSpc>
                <a:spcPct val="90000"/>
              </a:lnSpc>
            </a:pPr>
            <a:r>
              <a:rPr lang="en-US" sz="2400"/>
              <a:t>Head out of the cockpit</a:t>
            </a:r>
          </a:p>
          <a:p>
            <a:pPr>
              <a:lnSpc>
                <a:spcPct val="90000"/>
              </a:lnSpc>
            </a:pPr>
            <a:r>
              <a:rPr lang="en-US" sz="2400"/>
              <a:t>Wait for a thermal on a ridge with good field in reach</a:t>
            </a:r>
          </a:p>
          <a:p>
            <a:pPr>
              <a:lnSpc>
                <a:spcPct val="90000"/>
              </a:lnSpc>
            </a:pPr>
            <a:r>
              <a:rPr lang="en-US" sz="2400"/>
              <a:t>Low experience, currency?  Give it up at 800 feet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Saves (with an engine)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a good field as a backup to the engine</a:t>
            </a:r>
          </a:p>
          <a:p>
            <a:r>
              <a:rPr lang="en-US"/>
              <a:t>What altitude to start the engine?</a:t>
            </a:r>
          </a:p>
          <a:p>
            <a:pPr lvl="1"/>
            <a:r>
              <a:rPr lang="en-US"/>
              <a:t>When did the engine last run?</a:t>
            </a:r>
          </a:p>
          <a:p>
            <a:pPr lvl="1"/>
            <a:r>
              <a:rPr lang="en-US"/>
              <a:t>Good field available?</a:t>
            </a:r>
          </a:p>
          <a:p>
            <a:pPr lvl="1"/>
            <a:r>
              <a:rPr lang="en-US"/>
              <a:t>Current in glider?</a:t>
            </a:r>
          </a:p>
          <a:p>
            <a:r>
              <a:rPr lang="en-US"/>
              <a:t>If the engine does not start, FLY THE GLIDER!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Survival issues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Mobile phone</a:t>
            </a:r>
          </a:p>
          <a:p>
            <a:r>
              <a:rPr lang="en-US"/>
              <a:t>ELT use</a:t>
            </a:r>
          </a:p>
          <a:p>
            <a:r>
              <a:rPr lang="en-US"/>
              <a:t>Radio </a:t>
            </a:r>
          </a:p>
          <a:p>
            <a:pPr lvl="1"/>
            <a:r>
              <a:rPr lang="en-US"/>
              <a:t>Other gliders 123.30</a:t>
            </a:r>
          </a:p>
          <a:p>
            <a:pPr lvl="1"/>
            <a:r>
              <a:rPr lang="en-US"/>
              <a:t>Airliners 121.50</a:t>
            </a:r>
          </a:p>
          <a:p>
            <a:r>
              <a:rPr lang="en-US"/>
              <a:t>Survival kit</a:t>
            </a:r>
          </a:p>
          <a:p>
            <a:pPr>
              <a:buFontTx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	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Landouts are more risky than landing at the home airport, but with planning and preparation, they need not be excessively so</a:t>
            </a:r>
          </a:p>
          <a:p>
            <a:r>
              <a:rPr lang="en-US"/>
              <a:t>Prepare, practice, plan, discipline</a:t>
            </a:r>
          </a:p>
          <a:p>
            <a:r>
              <a:rPr lang="en-US"/>
              <a:t>Getting home always beats almost winning the day, but landing five miles short.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Weltmeisterschaft 2006 Vinon sur Verdon 09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36893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Good Luck!</a:t>
            </a:r>
          </a:p>
          <a:p>
            <a:r>
              <a:rPr lang="en-US" sz="5400">
                <a:solidFill>
                  <a:schemeClr val="bg1"/>
                </a:solidFill>
              </a:rPr>
              <a:t>Fly Safe!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32113" y="4770438"/>
            <a:ext cx="28908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" name="Picture 2" descr="IMG_016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238055" cy="2882687"/>
          </a:xfrm>
          <a:prstGeom prst="rect">
            <a:avLst/>
          </a:prstGeom>
        </p:spPr>
      </p:pic>
      <p:pic>
        <p:nvPicPr>
          <p:cNvPr id="4" name="Picture 3" descr="IMG_01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902800"/>
            <a:ext cx="3733800" cy="5001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58" y="3257176"/>
            <a:ext cx="24929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Chilhowee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(same contest)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0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32113" y="4770438"/>
            <a:ext cx="28908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1" descr="IMG_09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9628" y="134470"/>
            <a:ext cx="3172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Caesar Creek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7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32113" y="4770438"/>
            <a:ext cx="28908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3" descr="IMG_199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005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4226" y="209176"/>
            <a:ext cx="1610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Hobbs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7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If you fly cross country, sooner or later, you will land out!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results of your first few land outs will have a profound effect on your future in soaring</a:t>
            </a:r>
          </a:p>
          <a:p>
            <a:r>
              <a:rPr lang="en-US" sz="2800"/>
              <a:t>Failure – painful and discouraging</a:t>
            </a:r>
          </a:p>
          <a:p>
            <a:r>
              <a:rPr lang="en-US" sz="2800"/>
              <a:t>Success – while disappointing, can be encouraging</a:t>
            </a:r>
          </a:p>
          <a:p>
            <a:r>
              <a:rPr lang="en-US" sz="2800"/>
              <a:t>Preparation and practice WILL have a profound effect on your chances of success</a:t>
            </a:r>
          </a:p>
          <a:p>
            <a:r>
              <a:rPr lang="en-US" sz="2800"/>
              <a:t>Trial and Error approach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3841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Landing Out?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Landing somewhere other than where you started</a:t>
            </a:r>
          </a:p>
          <a:p>
            <a:r>
              <a:rPr lang="en-US"/>
              <a:t>Landing somewhere other than where you planned to land before the start of the flight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2160</TotalTime>
  <Words>1316</Words>
  <Application>Microsoft Office PowerPoint</Application>
  <PresentationFormat>On-screen Show (4:3)</PresentationFormat>
  <Paragraphs>236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ＭＳ Ｐゴシック</vt:lpstr>
      <vt:lpstr>Arial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fly cross country, sooner or later, you will land out!</vt:lpstr>
      <vt:lpstr>What is Landing Out?</vt:lpstr>
      <vt:lpstr>Where can Land Outs Occur?</vt:lpstr>
      <vt:lpstr>Key Skills Required</vt:lpstr>
      <vt:lpstr>A Test Will Follow This Presentation</vt:lpstr>
      <vt:lpstr>Decision Points and Situational Awareness</vt:lpstr>
      <vt:lpstr>Decision Points and Situational Awareness</vt:lpstr>
      <vt:lpstr>Major Hazards</vt:lpstr>
      <vt:lpstr>Other Hazards</vt:lpstr>
      <vt:lpstr>Major Hazards</vt:lpstr>
      <vt:lpstr>Major Hazards</vt:lpstr>
      <vt:lpstr>Field Selection</vt:lpstr>
      <vt:lpstr>Field Selection</vt:lpstr>
      <vt:lpstr>Field Selection</vt:lpstr>
      <vt:lpstr>Field Selection</vt:lpstr>
      <vt:lpstr>PowerPoint Presentation</vt:lpstr>
      <vt:lpstr>PowerPoint Presentation</vt:lpstr>
      <vt:lpstr>Field Selection</vt:lpstr>
      <vt:lpstr>Field Selection</vt:lpstr>
      <vt:lpstr>PowerPoint Presentation</vt:lpstr>
      <vt:lpstr>Field Selection</vt:lpstr>
      <vt:lpstr>Outlanding Procedure</vt:lpstr>
      <vt:lpstr>Outlanding Procedure</vt:lpstr>
      <vt:lpstr>Outlanding Procedure</vt:lpstr>
      <vt:lpstr>After Landing</vt:lpstr>
      <vt:lpstr>Preparation at Home Gliderport</vt:lpstr>
      <vt:lpstr>Preparation when not flying</vt:lpstr>
      <vt:lpstr>Staying in range of landable fields</vt:lpstr>
      <vt:lpstr>“Flatland” Outlandings</vt:lpstr>
      <vt:lpstr>“Mountain” Outlandings</vt:lpstr>
      <vt:lpstr>Problem areas</vt:lpstr>
      <vt:lpstr>“Crashable” areas</vt:lpstr>
      <vt:lpstr>“Don’t Do It” areas</vt:lpstr>
      <vt:lpstr>Minimum safe field size – it depends</vt:lpstr>
      <vt:lpstr>Evaluating size</vt:lpstr>
      <vt:lpstr>Low Saves</vt:lpstr>
      <vt:lpstr>Low Saves (with an engine)</vt:lpstr>
      <vt:lpstr>Survival issues</vt:lpstr>
      <vt:lpstr>Summary 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Off-field Landings</dc:title>
  <dc:creator>John Good</dc:creator>
  <cp:lastModifiedBy>Chris Ruf</cp:lastModifiedBy>
  <cp:revision>27</cp:revision>
  <dcterms:created xsi:type="dcterms:W3CDTF">2005-05-31T16:11:23Z</dcterms:created>
  <dcterms:modified xsi:type="dcterms:W3CDTF">2018-01-29T01:40:11Z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-1920740332</vt:i4>
  </property>
  <property fmtid="{D5CDD505-2E9C-101B-9397-08002B2CF9AE}" pid="3" name="_EmailSubject">
    <vt:lpwstr>Off Field Landings-Final</vt:lpwstr>
  </property>
  <property fmtid="{D5CDD505-2E9C-101B-9397-08002B2CF9AE}" pid="4" name="_AuthorEmail">
    <vt:lpwstr>timwelles@hughes.net</vt:lpwstr>
  </property>
  <property fmtid="{D5CDD505-2E9C-101B-9397-08002B2CF9AE}" pid="5" name="_AuthorEmailDisplayName">
    <vt:lpwstr>Tim Welles</vt:lpwstr>
  </property>
</Properties>
</file>